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117" d="100"/>
          <a:sy n="117" d="100"/>
        </p:scale>
        <p:origin x="39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38E4CBA-55AE-4C99-880D-B9FEE57C7371}" type="datetimeFigureOut">
              <a:rPr lang="en-GB" smtClean="0"/>
              <a:t>17/05/2020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184B5B-3599-45E6-971C-DDE49C7331BD}" type="slidenum">
              <a:rPr lang="en-GB" smtClean="0"/>
              <a:t>‹#›</a:t>
            </a:fld>
            <a:endParaRPr lang="en-GB"/>
          </a:p>
        </p:txBody>
      </p:sp>
    </p:spTree>
    <p:extLst>
      <p:ext uri="{BB962C8B-B14F-4D97-AF65-F5344CB8AC3E}">
        <p14:creationId xmlns:p14="http://schemas.microsoft.com/office/powerpoint/2010/main" val="3411815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8E4CBA-55AE-4C99-880D-B9FEE57C7371}" type="datetimeFigureOut">
              <a:rPr lang="en-GB" smtClean="0"/>
              <a:t>17/05/2020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184B5B-3599-45E6-971C-DDE49C7331BD}" type="slidenum">
              <a:rPr lang="en-GB" smtClean="0"/>
              <a:t>‹#›</a:t>
            </a:fld>
            <a:endParaRPr lang="en-GB"/>
          </a:p>
        </p:txBody>
      </p:sp>
    </p:spTree>
    <p:extLst>
      <p:ext uri="{BB962C8B-B14F-4D97-AF65-F5344CB8AC3E}">
        <p14:creationId xmlns:p14="http://schemas.microsoft.com/office/powerpoint/2010/main" val="552090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8E4CBA-55AE-4C99-880D-B9FEE57C7371}" type="datetimeFigureOut">
              <a:rPr lang="en-GB" smtClean="0"/>
              <a:t>17/05/2020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184B5B-3599-45E6-971C-DDE49C7331BD}" type="slidenum">
              <a:rPr lang="en-GB" smtClean="0"/>
              <a:t>‹#›</a:t>
            </a:fld>
            <a:endParaRPr lang="en-GB"/>
          </a:p>
        </p:txBody>
      </p:sp>
    </p:spTree>
    <p:extLst>
      <p:ext uri="{BB962C8B-B14F-4D97-AF65-F5344CB8AC3E}">
        <p14:creationId xmlns:p14="http://schemas.microsoft.com/office/powerpoint/2010/main" val="1290391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8E4CBA-55AE-4C99-880D-B9FEE57C7371}" type="datetimeFigureOut">
              <a:rPr lang="en-GB" smtClean="0"/>
              <a:t>17/05/2020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184B5B-3599-45E6-971C-DDE49C7331BD}" type="slidenum">
              <a:rPr lang="en-GB" smtClean="0"/>
              <a:t>‹#›</a:t>
            </a:fld>
            <a:endParaRPr lang="en-GB"/>
          </a:p>
        </p:txBody>
      </p:sp>
    </p:spTree>
    <p:extLst>
      <p:ext uri="{BB962C8B-B14F-4D97-AF65-F5344CB8AC3E}">
        <p14:creationId xmlns:p14="http://schemas.microsoft.com/office/powerpoint/2010/main" val="529314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8E4CBA-55AE-4C99-880D-B9FEE57C7371}" type="datetimeFigureOut">
              <a:rPr lang="en-GB" smtClean="0"/>
              <a:t>17/05/2020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184B5B-3599-45E6-971C-DDE49C7331BD}" type="slidenum">
              <a:rPr lang="en-GB" smtClean="0"/>
              <a:t>‹#›</a:t>
            </a:fld>
            <a:endParaRPr lang="en-GB"/>
          </a:p>
        </p:txBody>
      </p:sp>
    </p:spTree>
    <p:extLst>
      <p:ext uri="{BB962C8B-B14F-4D97-AF65-F5344CB8AC3E}">
        <p14:creationId xmlns:p14="http://schemas.microsoft.com/office/powerpoint/2010/main" val="3246771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38E4CBA-55AE-4C99-880D-B9FEE57C7371}" type="datetimeFigureOut">
              <a:rPr lang="en-GB" smtClean="0"/>
              <a:t>17/05/2020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184B5B-3599-45E6-971C-DDE49C7331BD}" type="slidenum">
              <a:rPr lang="en-GB" smtClean="0"/>
              <a:t>‹#›</a:t>
            </a:fld>
            <a:endParaRPr lang="en-GB"/>
          </a:p>
        </p:txBody>
      </p:sp>
    </p:spTree>
    <p:extLst>
      <p:ext uri="{BB962C8B-B14F-4D97-AF65-F5344CB8AC3E}">
        <p14:creationId xmlns:p14="http://schemas.microsoft.com/office/powerpoint/2010/main" val="1302555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38E4CBA-55AE-4C99-880D-B9FEE57C7371}" type="datetimeFigureOut">
              <a:rPr lang="en-GB" smtClean="0"/>
              <a:t>17/05/2020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7184B5B-3599-45E6-971C-DDE49C7331BD}" type="slidenum">
              <a:rPr lang="en-GB" smtClean="0"/>
              <a:t>‹#›</a:t>
            </a:fld>
            <a:endParaRPr lang="en-GB"/>
          </a:p>
        </p:txBody>
      </p:sp>
    </p:spTree>
    <p:extLst>
      <p:ext uri="{BB962C8B-B14F-4D97-AF65-F5344CB8AC3E}">
        <p14:creationId xmlns:p14="http://schemas.microsoft.com/office/powerpoint/2010/main" val="4100564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38E4CBA-55AE-4C99-880D-B9FEE57C7371}" type="datetimeFigureOut">
              <a:rPr lang="en-GB" smtClean="0"/>
              <a:t>17/05/2020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7184B5B-3599-45E6-971C-DDE49C7331BD}" type="slidenum">
              <a:rPr lang="en-GB" smtClean="0"/>
              <a:t>‹#›</a:t>
            </a:fld>
            <a:endParaRPr lang="en-GB"/>
          </a:p>
        </p:txBody>
      </p:sp>
    </p:spTree>
    <p:extLst>
      <p:ext uri="{BB962C8B-B14F-4D97-AF65-F5344CB8AC3E}">
        <p14:creationId xmlns:p14="http://schemas.microsoft.com/office/powerpoint/2010/main" val="2181545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E4CBA-55AE-4C99-880D-B9FEE57C7371}" type="datetimeFigureOut">
              <a:rPr lang="en-GB" smtClean="0"/>
              <a:t>17/05/2020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7184B5B-3599-45E6-971C-DDE49C7331BD}" type="slidenum">
              <a:rPr lang="en-GB" smtClean="0"/>
              <a:t>‹#›</a:t>
            </a:fld>
            <a:endParaRPr lang="en-GB"/>
          </a:p>
        </p:txBody>
      </p:sp>
    </p:spTree>
    <p:extLst>
      <p:ext uri="{BB962C8B-B14F-4D97-AF65-F5344CB8AC3E}">
        <p14:creationId xmlns:p14="http://schemas.microsoft.com/office/powerpoint/2010/main" val="3524871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8E4CBA-55AE-4C99-880D-B9FEE57C7371}" type="datetimeFigureOut">
              <a:rPr lang="en-GB" smtClean="0"/>
              <a:t>17/05/2020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184B5B-3599-45E6-971C-DDE49C7331BD}" type="slidenum">
              <a:rPr lang="en-GB" smtClean="0"/>
              <a:t>‹#›</a:t>
            </a:fld>
            <a:endParaRPr lang="en-GB"/>
          </a:p>
        </p:txBody>
      </p:sp>
    </p:spTree>
    <p:extLst>
      <p:ext uri="{BB962C8B-B14F-4D97-AF65-F5344CB8AC3E}">
        <p14:creationId xmlns:p14="http://schemas.microsoft.com/office/powerpoint/2010/main" val="2914948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8E4CBA-55AE-4C99-880D-B9FEE57C7371}" type="datetimeFigureOut">
              <a:rPr lang="en-GB" smtClean="0"/>
              <a:t>17/05/2020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184B5B-3599-45E6-971C-DDE49C7331BD}" type="slidenum">
              <a:rPr lang="en-GB" smtClean="0"/>
              <a:t>‹#›</a:t>
            </a:fld>
            <a:endParaRPr lang="en-GB"/>
          </a:p>
        </p:txBody>
      </p:sp>
    </p:spTree>
    <p:extLst>
      <p:ext uri="{BB962C8B-B14F-4D97-AF65-F5344CB8AC3E}">
        <p14:creationId xmlns:p14="http://schemas.microsoft.com/office/powerpoint/2010/main" val="2221277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E4CBA-55AE-4C99-880D-B9FEE57C7371}" type="datetimeFigureOut">
              <a:rPr lang="en-GB" smtClean="0"/>
              <a:t>17/05/2020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184B5B-3599-45E6-971C-DDE49C7331BD}" type="slidenum">
              <a:rPr lang="en-GB" smtClean="0"/>
              <a:t>‹#›</a:t>
            </a:fld>
            <a:endParaRPr lang="en-GB"/>
          </a:p>
        </p:txBody>
      </p:sp>
    </p:spTree>
    <p:extLst>
      <p:ext uri="{BB962C8B-B14F-4D97-AF65-F5344CB8AC3E}">
        <p14:creationId xmlns:p14="http://schemas.microsoft.com/office/powerpoint/2010/main" val="3178915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 y="0"/>
            <a:ext cx="12191998" cy="6858000"/>
          </a:xfrm>
          <a:prstGeom prst="rect">
            <a:avLst/>
          </a:prstGeom>
        </p:spPr>
      </p:pic>
      <p:pic>
        <p:nvPicPr>
          <p:cNvPr id="3" name="Picture 2"/>
          <p:cNvPicPr>
            <a:picLocks noChangeAspect="1"/>
          </p:cNvPicPr>
          <p:nvPr/>
        </p:nvPicPr>
        <p:blipFill>
          <a:blip r:embed="rId3"/>
          <a:stretch>
            <a:fillRect/>
          </a:stretch>
        </p:blipFill>
        <p:spPr>
          <a:xfrm>
            <a:off x="180188" y="210034"/>
            <a:ext cx="1423529" cy="1809352"/>
          </a:xfrm>
          <a:prstGeom prst="rect">
            <a:avLst/>
          </a:prstGeom>
        </p:spPr>
      </p:pic>
      <p:pic>
        <p:nvPicPr>
          <p:cNvPr id="5" name="Picture 4"/>
          <p:cNvPicPr>
            <a:picLocks noChangeAspect="1"/>
          </p:cNvPicPr>
          <p:nvPr/>
        </p:nvPicPr>
        <p:blipFill>
          <a:blip r:embed="rId4"/>
          <a:stretch>
            <a:fillRect/>
          </a:stretch>
        </p:blipFill>
        <p:spPr>
          <a:xfrm>
            <a:off x="10559982" y="210033"/>
            <a:ext cx="1505409" cy="1809352"/>
          </a:xfrm>
          <a:prstGeom prst="rect">
            <a:avLst/>
          </a:prstGeom>
        </p:spPr>
      </p:pic>
      <p:pic>
        <p:nvPicPr>
          <p:cNvPr id="6" name="Picture 5"/>
          <p:cNvPicPr>
            <a:picLocks noChangeAspect="1"/>
          </p:cNvPicPr>
          <p:nvPr/>
        </p:nvPicPr>
        <p:blipFill>
          <a:blip r:embed="rId5"/>
          <a:stretch>
            <a:fillRect/>
          </a:stretch>
        </p:blipFill>
        <p:spPr>
          <a:xfrm>
            <a:off x="6372976" y="5858187"/>
            <a:ext cx="3221828" cy="860858"/>
          </a:xfrm>
          <a:prstGeom prst="rect">
            <a:avLst/>
          </a:prstGeom>
        </p:spPr>
      </p:pic>
      <p:pic>
        <p:nvPicPr>
          <p:cNvPr id="7" name="Picture 6"/>
          <p:cNvPicPr>
            <a:picLocks noChangeAspect="1"/>
          </p:cNvPicPr>
          <p:nvPr/>
        </p:nvPicPr>
        <p:blipFill>
          <a:blip r:embed="rId6"/>
          <a:stretch>
            <a:fillRect/>
          </a:stretch>
        </p:blipFill>
        <p:spPr>
          <a:xfrm>
            <a:off x="2909250" y="5858187"/>
            <a:ext cx="2999492" cy="860858"/>
          </a:xfrm>
          <a:prstGeom prst="rect">
            <a:avLst/>
          </a:prstGeom>
        </p:spPr>
      </p:pic>
      <p:sp>
        <p:nvSpPr>
          <p:cNvPr id="8" name="TextBox 7"/>
          <p:cNvSpPr txBox="1"/>
          <p:nvPr/>
        </p:nvSpPr>
        <p:spPr>
          <a:xfrm>
            <a:off x="5908743" y="1536174"/>
            <a:ext cx="4255674" cy="4093428"/>
          </a:xfrm>
          <a:prstGeom prst="rect">
            <a:avLst/>
          </a:prstGeom>
          <a:solidFill>
            <a:schemeClr val="bg1"/>
          </a:solidFill>
          <a:ln>
            <a:solidFill>
              <a:schemeClr val="tx1"/>
            </a:solidFill>
          </a:ln>
        </p:spPr>
        <p:txBody>
          <a:bodyPr wrap="square" rtlCol="0">
            <a:spAutoFit/>
          </a:bodyPr>
          <a:lstStyle/>
          <a:p>
            <a:pPr algn="ctr"/>
            <a:r>
              <a:rPr lang="en-GB" sz="2000" i="1" dirty="0">
                <a:latin typeface="Comic Sans MS" panose="030F0702030302020204" pitchFamily="66" charset="0"/>
              </a:rPr>
              <a:t>Hello parents and careers! We are </a:t>
            </a:r>
            <a:r>
              <a:rPr lang="en-GB" sz="2000" i="1" dirty="0" err="1">
                <a:latin typeface="Comic Sans MS" panose="030F0702030302020204" pitchFamily="66" charset="0"/>
              </a:rPr>
              <a:t>Seren</a:t>
            </a:r>
            <a:r>
              <a:rPr lang="en-GB" sz="2000" i="1" dirty="0">
                <a:latin typeface="Comic Sans MS" panose="030F0702030302020204" pitchFamily="66" charset="0"/>
              </a:rPr>
              <a:t> a </a:t>
            </a:r>
            <a:r>
              <a:rPr lang="en-GB" sz="2000" i="1" dirty="0" err="1">
                <a:latin typeface="Comic Sans MS" panose="030F0702030302020204" pitchFamily="66" charset="0"/>
              </a:rPr>
              <a:t>Sbarc</a:t>
            </a:r>
            <a:r>
              <a:rPr lang="en-GB" sz="2000" i="1" dirty="0">
                <a:latin typeface="Comic Sans MS" panose="030F0702030302020204" pitchFamily="66" charset="0"/>
              </a:rPr>
              <a:t> – the official characters of the Welsh Language Charter. Our 30 day challenge supports the objectives of the Welsh Language Charter and provides informal opportunities for your children to use Welsh at home. There is no need to complete all challenges and they can be done in any order. The most important thing is that children enjoy using their Welsh. </a:t>
            </a:r>
          </a:p>
        </p:txBody>
      </p:sp>
      <p:sp>
        <p:nvSpPr>
          <p:cNvPr id="9" name="TextBox 8"/>
          <p:cNvSpPr txBox="1"/>
          <p:nvPr/>
        </p:nvSpPr>
        <p:spPr>
          <a:xfrm>
            <a:off x="1783903" y="1536174"/>
            <a:ext cx="3864167" cy="4093428"/>
          </a:xfrm>
          <a:prstGeom prst="rect">
            <a:avLst/>
          </a:prstGeom>
          <a:solidFill>
            <a:schemeClr val="bg1"/>
          </a:solidFill>
          <a:ln>
            <a:solidFill>
              <a:schemeClr val="tx1"/>
            </a:solidFill>
          </a:ln>
        </p:spPr>
        <p:txBody>
          <a:bodyPr wrap="square" rtlCol="0">
            <a:spAutoFit/>
          </a:bodyPr>
          <a:lstStyle/>
          <a:p>
            <a:pPr algn="ctr"/>
            <a:r>
              <a:rPr lang="en-GB" sz="2000" dirty="0">
                <a:latin typeface="Comic Sans MS" panose="030F0702030302020204" pitchFamily="66" charset="0"/>
              </a:rPr>
              <a:t>Helo </a:t>
            </a:r>
            <a:r>
              <a:rPr lang="en-GB" sz="2000" dirty="0" err="1">
                <a:latin typeface="Comic Sans MS" panose="030F0702030302020204" pitchFamily="66" charset="0"/>
              </a:rPr>
              <a:t>rieni</a:t>
            </a:r>
            <a:r>
              <a:rPr lang="en-GB" sz="2000" dirty="0">
                <a:latin typeface="Comic Sans MS" panose="030F0702030302020204" pitchFamily="66" charset="0"/>
              </a:rPr>
              <a:t> a </a:t>
            </a:r>
            <a:r>
              <a:rPr lang="en-GB" sz="2000" dirty="0" err="1">
                <a:latin typeface="Comic Sans MS" panose="030F0702030302020204" pitchFamily="66" charset="0"/>
              </a:rPr>
              <a:t>gofalwyr</a:t>
            </a:r>
            <a:r>
              <a:rPr lang="en-GB" sz="2000" dirty="0">
                <a:latin typeface="Comic Sans MS" panose="030F0702030302020204" pitchFamily="66" charset="0"/>
              </a:rPr>
              <a:t>! </a:t>
            </a:r>
            <a:r>
              <a:rPr lang="en-GB" sz="2000" dirty="0" err="1">
                <a:latin typeface="Comic Sans MS" panose="030F0702030302020204" pitchFamily="66" charset="0"/>
              </a:rPr>
              <a:t>Seren</a:t>
            </a:r>
            <a:r>
              <a:rPr lang="en-GB" sz="2000" dirty="0">
                <a:latin typeface="Comic Sans MS" panose="030F0702030302020204" pitchFamily="66" charset="0"/>
              </a:rPr>
              <a:t> a </a:t>
            </a:r>
            <a:r>
              <a:rPr lang="en-GB" sz="2000" dirty="0" err="1">
                <a:latin typeface="Comic Sans MS" panose="030F0702030302020204" pitchFamily="66" charset="0"/>
              </a:rPr>
              <a:t>Sbarc</a:t>
            </a:r>
            <a:r>
              <a:rPr lang="en-GB" sz="2000" dirty="0">
                <a:latin typeface="Comic Sans MS" panose="030F0702030302020204" pitchFamily="66" charset="0"/>
              </a:rPr>
              <a:t> </a:t>
            </a:r>
            <a:r>
              <a:rPr lang="en-GB" sz="2000" dirty="0" err="1">
                <a:latin typeface="Comic Sans MS" panose="030F0702030302020204" pitchFamily="66" charset="0"/>
              </a:rPr>
              <a:t>ydym</a:t>
            </a:r>
            <a:r>
              <a:rPr lang="en-GB" sz="2000" dirty="0">
                <a:latin typeface="Comic Sans MS" panose="030F0702030302020204" pitchFamily="66" charset="0"/>
              </a:rPr>
              <a:t> </a:t>
            </a:r>
            <a:r>
              <a:rPr lang="en-GB" sz="2000" dirty="0" err="1">
                <a:latin typeface="Comic Sans MS" panose="030F0702030302020204" pitchFamily="66" charset="0"/>
              </a:rPr>
              <a:t>ni</a:t>
            </a:r>
            <a:r>
              <a:rPr lang="en-GB" sz="2000" dirty="0">
                <a:latin typeface="Comic Sans MS" panose="030F0702030302020204" pitchFamily="66" charset="0"/>
              </a:rPr>
              <a:t> – </a:t>
            </a:r>
            <a:r>
              <a:rPr lang="en-GB" sz="2000" dirty="0" err="1">
                <a:latin typeface="Comic Sans MS" panose="030F0702030302020204" pitchFamily="66" charset="0"/>
              </a:rPr>
              <a:t>cymeriadau</a:t>
            </a:r>
            <a:r>
              <a:rPr lang="en-GB" sz="2000" dirty="0">
                <a:latin typeface="Comic Sans MS" panose="030F0702030302020204" pitchFamily="66" charset="0"/>
              </a:rPr>
              <a:t> </a:t>
            </a:r>
            <a:r>
              <a:rPr lang="en-GB" sz="2000" dirty="0" err="1">
                <a:latin typeface="Comic Sans MS" panose="030F0702030302020204" pitchFamily="66" charset="0"/>
              </a:rPr>
              <a:t>swyddogol</a:t>
            </a:r>
            <a:r>
              <a:rPr lang="en-GB" sz="2000" dirty="0">
                <a:latin typeface="Comic Sans MS" panose="030F0702030302020204" pitchFamily="66" charset="0"/>
              </a:rPr>
              <a:t> y </a:t>
            </a:r>
            <a:r>
              <a:rPr lang="en-GB" sz="2000" dirty="0" err="1">
                <a:latin typeface="Comic Sans MS" panose="030F0702030302020204" pitchFamily="66" charset="0"/>
              </a:rPr>
              <a:t>Siarter</a:t>
            </a:r>
            <a:r>
              <a:rPr lang="en-GB" sz="2000" dirty="0">
                <a:latin typeface="Comic Sans MS" panose="030F0702030302020204" pitchFamily="66" charset="0"/>
              </a:rPr>
              <a:t> </a:t>
            </a:r>
            <a:r>
              <a:rPr lang="en-GB" sz="2000" dirty="0" err="1">
                <a:latin typeface="Comic Sans MS" panose="030F0702030302020204" pitchFamily="66" charset="0"/>
              </a:rPr>
              <a:t>Iaith</a:t>
            </a:r>
            <a:r>
              <a:rPr lang="en-GB" sz="2000" dirty="0">
                <a:latin typeface="Comic Sans MS" panose="030F0702030302020204" pitchFamily="66" charset="0"/>
              </a:rPr>
              <a:t>.  Mae </a:t>
            </a:r>
            <a:r>
              <a:rPr lang="en-GB" sz="2000" dirty="0" err="1">
                <a:latin typeface="Comic Sans MS" panose="030F0702030302020204" pitchFamily="66" charset="0"/>
              </a:rPr>
              <a:t>ein</a:t>
            </a:r>
            <a:r>
              <a:rPr lang="en-GB" sz="2000" dirty="0">
                <a:latin typeface="Comic Sans MS" panose="030F0702030302020204" pitchFamily="66" charset="0"/>
              </a:rPr>
              <a:t> her 30 </a:t>
            </a:r>
            <a:r>
              <a:rPr lang="en-GB" sz="2000" dirty="0" err="1">
                <a:latin typeface="Comic Sans MS" panose="030F0702030302020204" pitchFamily="66" charset="0"/>
              </a:rPr>
              <a:t>diwrnod</a:t>
            </a:r>
            <a:r>
              <a:rPr lang="en-GB" sz="2000" dirty="0">
                <a:latin typeface="Comic Sans MS" panose="030F0702030302020204" pitchFamily="66" charset="0"/>
              </a:rPr>
              <a:t> </a:t>
            </a:r>
            <a:r>
              <a:rPr lang="en-GB" sz="2000" dirty="0" err="1">
                <a:latin typeface="Comic Sans MS" panose="030F0702030302020204" pitchFamily="66" charset="0"/>
              </a:rPr>
              <a:t>yn</a:t>
            </a:r>
            <a:r>
              <a:rPr lang="en-GB" sz="2000" dirty="0">
                <a:latin typeface="Comic Sans MS" panose="030F0702030302020204" pitchFamily="66" charset="0"/>
              </a:rPr>
              <a:t> </a:t>
            </a:r>
            <a:r>
              <a:rPr lang="en-GB" sz="2000" dirty="0" err="1">
                <a:latin typeface="Comic Sans MS" panose="030F0702030302020204" pitchFamily="66" charset="0"/>
              </a:rPr>
              <a:t>cefnogi</a:t>
            </a:r>
            <a:r>
              <a:rPr lang="en-GB" sz="2000" dirty="0">
                <a:latin typeface="Comic Sans MS" panose="030F0702030302020204" pitchFamily="66" charset="0"/>
              </a:rPr>
              <a:t> </a:t>
            </a:r>
            <a:r>
              <a:rPr lang="en-GB" sz="2000" dirty="0" err="1">
                <a:latin typeface="Comic Sans MS" panose="030F0702030302020204" pitchFamily="66" charset="0"/>
              </a:rPr>
              <a:t>amcanion</a:t>
            </a:r>
            <a:r>
              <a:rPr lang="en-GB" sz="2000" dirty="0">
                <a:latin typeface="Comic Sans MS" panose="030F0702030302020204" pitchFamily="66" charset="0"/>
              </a:rPr>
              <a:t> y </a:t>
            </a:r>
            <a:r>
              <a:rPr lang="en-GB" sz="2000" dirty="0" err="1">
                <a:latin typeface="Comic Sans MS" panose="030F0702030302020204" pitchFamily="66" charset="0"/>
              </a:rPr>
              <a:t>Siarter</a:t>
            </a:r>
            <a:r>
              <a:rPr lang="en-GB" sz="2000" dirty="0">
                <a:latin typeface="Comic Sans MS" panose="030F0702030302020204" pitchFamily="66" charset="0"/>
              </a:rPr>
              <a:t> </a:t>
            </a:r>
            <a:r>
              <a:rPr lang="en-GB" sz="2000" dirty="0" err="1">
                <a:latin typeface="Comic Sans MS" panose="030F0702030302020204" pitchFamily="66" charset="0"/>
              </a:rPr>
              <a:t>Iaith</a:t>
            </a:r>
            <a:r>
              <a:rPr lang="en-GB" sz="2000" dirty="0">
                <a:latin typeface="Comic Sans MS" panose="030F0702030302020204" pitchFamily="66" charset="0"/>
              </a:rPr>
              <a:t> ac </a:t>
            </a:r>
            <a:r>
              <a:rPr lang="en-GB" sz="2000" dirty="0" err="1">
                <a:latin typeface="Comic Sans MS" panose="030F0702030302020204" pitchFamily="66" charset="0"/>
              </a:rPr>
              <a:t>yn</a:t>
            </a:r>
            <a:r>
              <a:rPr lang="en-GB" sz="2000" dirty="0">
                <a:latin typeface="Comic Sans MS" panose="030F0702030302020204" pitchFamily="66" charset="0"/>
              </a:rPr>
              <a:t> </a:t>
            </a:r>
            <a:r>
              <a:rPr lang="en-GB" sz="2000" dirty="0" err="1">
                <a:latin typeface="Comic Sans MS" panose="030F0702030302020204" pitchFamily="66" charset="0"/>
              </a:rPr>
              <a:t>darparu</a:t>
            </a:r>
            <a:r>
              <a:rPr lang="en-GB" sz="2000" dirty="0">
                <a:latin typeface="Comic Sans MS" panose="030F0702030302020204" pitchFamily="66" charset="0"/>
              </a:rPr>
              <a:t> </a:t>
            </a:r>
            <a:r>
              <a:rPr lang="en-GB" sz="2000" dirty="0" err="1">
                <a:latin typeface="Comic Sans MS" panose="030F0702030302020204" pitchFamily="66" charset="0"/>
              </a:rPr>
              <a:t>cyfleoedd</a:t>
            </a:r>
            <a:r>
              <a:rPr lang="en-GB" sz="2000" dirty="0">
                <a:latin typeface="Comic Sans MS" panose="030F0702030302020204" pitchFamily="66" charset="0"/>
              </a:rPr>
              <a:t> </a:t>
            </a:r>
            <a:r>
              <a:rPr lang="en-GB" sz="2000" dirty="0" err="1">
                <a:latin typeface="Comic Sans MS" panose="030F0702030302020204" pitchFamily="66" charset="0"/>
              </a:rPr>
              <a:t>anffurfiol</a:t>
            </a:r>
            <a:r>
              <a:rPr lang="en-GB" sz="2000" dirty="0">
                <a:latin typeface="Comic Sans MS" panose="030F0702030302020204" pitchFamily="66" charset="0"/>
              </a:rPr>
              <a:t> </a:t>
            </a:r>
            <a:r>
              <a:rPr lang="en-GB" sz="2000" dirty="0" err="1">
                <a:latin typeface="Comic Sans MS" panose="030F0702030302020204" pitchFamily="66" charset="0"/>
              </a:rPr>
              <a:t>i’ch</a:t>
            </a:r>
            <a:r>
              <a:rPr lang="en-GB" sz="2000" dirty="0">
                <a:latin typeface="Comic Sans MS" panose="030F0702030302020204" pitchFamily="66" charset="0"/>
              </a:rPr>
              <a:t> plant </a:t>
            </a:r>
            <a:r>
              <a:rPr lang="en-GB" sz="2000" dirty="0" err="1">
                <a:latin typeface="Comic Sans MS" panose="030F0702030302020204" pitchFamily="66" charset="0"/>
              </a:rPr>
              <a:t>defnyddio’r</a:t>
            </a:r>
            <a:r>
              <a:rPr lang="en-GB" sz="2000" dirty="0">
                <a:latin typeface="Comic Sans MS" panose="030F0702030302020204" pitchFamily="66" charset="0"/>
              </a:rPr>
              <a:t> Gymraeg </a:t>
            </a:r>
            <a:r>
              <a:rPr lang="en-GB" sz="2000" dirty="0" err="1">
                <a:latin typeface="Comic Sans MS" panose="030F0702030302020204" pitchFamily="66" charset="0"/>
              </a:rPr>
              <a:t>yn</a:t>
            </a:r>
            <a:r>
              <a:rPr lang="en-GB" sz="2000" dirty="0">
                <a:latin typeface="Comic Sans MS" panose="030F0702030302020204" pitchFamily="66" charset="0"/>
              </a:rPr>
              <a:t> y </a:t>
            </a:r>
            <a:r>
              <a:rPr lang="en-GB" sz="2000" dirty="0" err="1">
                <a:latin typeface="Comic Sans MS" panose="030F0702030302020204" pitchFamily="66" charset="0"/>
              </a:rPr>
              <a:t>tŷ</a:t>
            </a:r>
            <a:r>
              <a:rPr lang="en-GB" sz="2000" dirty="0">
                <a:latin typeface="Comic Sans MS" panose="030F0702030302020204" pitchFamily="66" charset="0"/>
              </a:rPr>
              <a:t>.  Does dim </a:t>
            </a:r>
            <a:r>
              <a:rPr lang="en-GB" sz="2000" dirty="0" err="1">
                <a:latin typeface="Comic Sans MS" panose="030F0702030302020204" pitchFamily="66" charset="0"/>
              </a:rPr>
              <a:t>rhaid</a:t>
            </a:r>
            <a:r>
              <a:rPr lang="en-GB" sz="2000" dirty="0">
                <a:latin typeface="Comic Sans MS" panose="030F0702030302020204" pitchFamily="66" charset="0"/>
              </a:rPr>
              <a:t> </a:t>
            </a:r>
            <a:r>
              <a:rPr lang="en-GB" sz="2000" dirty="0" err="1">
                <a:latin typeface="Comic Sans MS" panose="030F0702030302020204" pitchFamily="66" charset="0"/>
              </a:rPr>
              <a:t>cwblhau</a:t>
            </a:r>
            <a:r>
              <a:rPr lang="en-GB" sz="2000" dirty="0">
                <a:latin typeface="Comic Sans MS" panose="030F0702030302020204" pitchFamily="66" charset="0"/>
              </a:rPr>
              <a:t> </a:t>
            </a:r>
            <a:r>
              <a:rPr lang="en-GB" sz="2000" dirty="0" err="1">
                <a:latin typeface="Comic Sans MS" panose="030F0702030302020204" pitchFamily="66" charset="0"/>
              </a:rPr>
              <a:t>pob</a:t>
            </a:r>
            <a:r>
              <a:rPr lang="en-GB" sz="2000" dirty="0">
                <a:latin typeface="Comic Sans MS" panose="030F0702030302020204" pitchFamily="66" charset="0"/>
              </a:rPr>
              <a:t> her neu </a:t>
            </a:r>
            <a:r>
              <a:rPr lang="en-GB" sz="2000" dirty="0" err="1">
                <a:latin typeface="Comic Sans MS" panose="030F0702030302020204" pitchFamily="66" charset="0"/>
              </a:rPr>
              <a:t>wneud</a:t>
            </a:r>
            <a:r>
              <a:rPr lang="en-GB" sz="2000" dirty="0">
                <a:latin typeface="Comic Sans MS" panose="030F0702030302020204" pitchFamily="66" charset="0"/>
              </a:rPr>
              <a:t> </a:t>
            </a:r>
            <a:r>
              <a:rPr lang="en-GB" sz="2000" dirty="0" err="1">
                <a:latin typeface="Comic Sans MS" panose="030F0702030302020204" pitchFamily="66" charset="0"/>
              </a:rPr>
              <a:t>mewn</a:t>
            </a:r>
            <a:r>
              <a:rPr lang="en-GB" sz="2000" dirty="0">
                <a:latin typeface="Comic Sans MS" panose="030F0702030302020204" pitchFamily="66" charset="0"/>
              </a:rPr>
              <a:t> </a:t>
            </a:r>
            <a:r>
              <a:rPr lang="en-GB" sz="2000" dirty="0" err="1">
                <a:latin typeface="Comic Sans MS" panose="030F0702030302020204" pitchFamily="66" charset="0"/>
              </a:rPr>
              <a:t>trefn</a:t>
            </a:r>
            <a:r>
              <a:rPr lang="en-GB" sz="2000" dirty="0">
                <a:latin typeface="Comic Sans MS" panose="030F0702030302020204" pitchFamily="66" charset="0"/>
              </a:rPr>
              <a:t> </a:t>
            </a:r>
            <a:r>
              <a:rPr lang="en-GB" sz="2000" dirty="0" err="1">
                <a:latin typeface="Comic Sans MS" panose="030F0702030302020204" pitchFamily="66" charset="0"/>
              </a:rPr>
              <a:t>arbennig</a:t>
            </a:r>
            <a:r>
              <a:rPr lang="en-GB" sz="2000" dirty="0">
                <a:latin typeface="Comic Sans MS" panose="030F0702030302020204" pitchFamily="66" charset="0"/>
              </a:rPr>
              <a:t>.  Y </a:t>
            </a:r>
            <a:r>
              <a:rPr lang="en-GB" sz="2000" dirty="0" err="1">
                <a:latin typeface="Comic Sans MS" panose="030F0702030302020204" pitchFamily="66" charset="0"/>
              </a:rPr>
              <a:t>peth</a:t>
            </a:r>
            <a:r>
              <a:rPr lang="en-GB" sz="2000" dirty="0">
                <a:latin typeface="Comic Sans MS" panose="030F0702030302020204" pitchFamily="66" charset="0"/>
              </a:rPr>
              <a:t> </a:t>
            </a:r>
            <a:r>
              <a:rPr lang="en-GB" sz="2000" dirty="0" err="1">
                <a:latin typeface="Comic Sans MS" panose="030F0702030302020204" pitchFamily="66" charset="0"/>
              </a:rPr>
              <a:t>pwysicaf</a:t>
            </a:r>
            <a:r>
              <a:rPr lang="en-GB" sz="2000" dirty="0">
                <a:latin typeface="Comic Sans MS" panose="030F0702030302020204" pitchFamily="66" charset="0"/>
              </a:rPr>
              <a:t> </a:t>
            </a:r>
            <a:r>
              <a:rPr lang="en-GB" sz="2000" dirty="0" err="1">
                <a:latin typeface="Comic Sans MS" panose="030F0702030302020204" pitchFamily="66" charset="0"/>
              </a:rPr>
              <a:t>yw</a:t>
            </a:r>
            <a:r>
              <a:rPr lang="en-GB" sz="2000" dirty="0">
                <a:latin typeface="Comic Sans MS" panose="030F0702030302020204" pitchFamily="66" charset="0"/>
              </a:rPr>
              <a:t> bod y plant </a:t>
            </a:r>
            <a:r>
              <a:rPr lang="en-GB" sz="2000" dirty="0" err="1">
                <a:latin typeface="Comic Sans MS" panose="030F0702030302020204" pitchFamily="66" charset="0"/>
              </a:rPr>
              <a:t>yn</a:t>
            </a:r>
            <a:r>
              <a:rPr lang="en-GB" sz="2000" dirty="0">
                <a:latin typeface="Comic Sans MS" panose="030F0702030302020204" pitchFamily="66" charset="0"/>
              </a:rPr>
              <a:t> </a:t>
            </a:r>
            <a:r>
              <a:rPr lang="en-GB" sz="2000" dirty="0" err="1">
                <a:latin typeface="Comic Sans MS" panose="030F0702030302020204" pitchFamily="66" charset="0"/>
              </a:rPr>
              <a:t>cael</a:t>
            </a:r>
            <a:r>
              <a:rPr lang="en-GB" sz="2000" dirty="0">
                <a:latin typeface="Comic Sans MS" panose="030F0702030302020204" pitchFamily="66" charset="0"/>
              </a:rPr>
              <a:t> </a:t>
            </a:r>
            <a:r>
              <a:rPr lang="en-GB" sz="2000" dirty="0" err="1">
                <a:latin typeface="Comic Sans MS" panose="030F0702030302020204" pitchFamily="66" charset="0"/>
              </a:rPr>
              <a:t>hwyl</a:t>
            </a:r>
            <a:r>
              <a:rPr lang="en-GB" sz="2000" dirty="0">
                <a:latin typeface="Comic Sans MS" panose="030F0702030302020204" pitchFamily="66" charset="0"/>
              </a:rPr>
              <a:t> </a:t>
            </a:r>
            <a:r>
              <a:rPr lang="en-GB" sz="2000" dirty="0" err="1">
                <a:latin typeface="Comic Sans MS" panose="030F0702030302020204" pitchFamily="66" charset="0"/>
              </a:rPr>
              <a:t>wrth</a:t>
            </a:r>
            <a:r>
              <a:rPr lang="en-GB" sz="2000" dirty="0">
                <a:latin typeface="Comic Sans MS" panose="030F0702030302020204" pitchFamily="66" charset="0"/>
              </a:rPr>
              <a:t> </a:t>
            </a:r>
            <a:r>
              <a:rPr lang="en-GB" sz="2000" dirty="0" err="1">
                <a:latin typeface="Comic Sans MS" panose="030F0702030302020204" pitchFamily="66" charset="0"/>
              </a:rPr>
              <a:t>ddefnyddio’r</a:t>
            </a:r>
            <a:r>
              <a:rPr lang="en-GB" sz="2000" dirty="0">
                <a:latin typeface="Comic Sans MS" panose="030F0702030302020204" pitchFamily="66" charset="0"/>
              </a:rPr>
              <a:t> Gymraeg. </a:t>
            </a:r>
          </a:p>
        </p:txBody>
      </p:sp>
      <p:sp>
        <p:nvSpPr>
          <p:cNvPr id="10" name="TextBox 9"/>
          <p:cNvSpPr txBox="1"/>
          <p:nvPr/>
        </p:nvSpPr>
        <p:spPr>
          <a:xfrm>
            <a:off x="2321169" y="210033"/>
            <a:ext cx="7273635" cy="954107"/>
          </a:xfrm>
          <a:prstGeom prst="rect">
            <a:avLst/>
          </a:prstGeom>
          <a:noFill/>
        </p:spPr>
        <p:txBody>
          <a:bodyPr wrap="square" rtlCol="0">
            <a:spAutoFit/>
          </a:bodyPr>
          <a:lstStyle/>
          <a:p>
            <a:pPr algn="ctr"/>
            <a:r>
              <a:rPr lang="en-GB" sz="2800" u="sng" dirty="0" err="1">
                <a:latin typeface="Comic Sans MS" panose="030F0702030302020204" pitchFamily="66" charset="0"/>
              </a:rPr>
              <a:t>Cyfarwyddiadau</a:t>
            </a:r>
            <a:r>
              <a:rPr lang="en-GB" sz="2800" u="sng" dirty="0">
                <a:latin typeface="Comic Sans MS" panose="030F0702030302020204" pitchFamily="66" charset="0"/>
              </a:rPr>
              <a:t> </a:t>
            </a:r>
            <a:r>
              <a:rPr lang="en-GB" sz="2800" u="sng" dirty="0" err="1">
                <a:latin typeface="Comic Sans MS" panose="030F0702030302020204" pitchFamily="66" charset="0"/>
              </a:rPr>
              <a:t>i</a:t>
            </a:r>
            <a:r>
              <a:rPr lang="en-GB" sz="2800" u="sng" dirty="0">
                <a:latin typeface="Comic Sans MS" panose="030F0702030302020204" pitchFamily="66" charset="0"/>
              </a:rPr>
              <a:t> </a:t>
            </a:r>
            <a:r>
              <a:rPr lang="en-GB" sz="2800" u="sng" dirty="0" err="1">
                <a:latin typeface="Comic Sans MS" panose="030F0702030302020204" pitchFamily="66" charset="0"/>
              </a:rPr>
              <a:t>Rieni</a:t>
            </a:r>
            <a:r>
              <a:rPr lang="en-GB" sz="2800" u="sng" dirty="0">
                <a:latin typeface="Comic Sans MS" panose="030F0702030302020204" pitchFamily="66" charset="0"/>
              </a:rPr>
              <a:t> a </a:t>
            </a:r>
            <a:r>
              <a:rPr lang="en-GB" sz="2800" u="sng" dirty="0" err="1">
                <a:latin typeface="Comic Sans MS" panose="030F0702030302020204" pitchFamily="66" charset="0"/>
              </a:rPr>
              <a:t>Gofalwyr</a:t>
            </a:r>
            <a:r>
              <a:rPr lang="en-GB" sz="2800" u="sng" dirty="0">
                <a:latin typeface="Comic Sans MS" panose="030F0702030302020204" pitchFamily="66" charset="0"/>
              </a:rPr>
              <a:t> </a:t>
            </a:r>
          </a:p>
          <a:p>
            <a:pPr algn="ctr"/>
            <a:r>
              <a:rPr lang="en-GB" sz="2800" i="1" u="sng" dirty="0">
                <a:latin typeface="Comic Sans MS" panose="030F0702030302020204" pitchFamily="66" charset="0"/>
              </a:rPr>
              <a:t>Instructions for Parents and Careers</a:t>
            </a:r>
          </a:p>
        </p:txBody>
      </p:sp>
    </p:spTree>
    <p:extLst>
      <p:ext uri="{BB962C8B-B14F-4D97-AF65-F5344CB8AC3E}">
        <p14:creationId xmlns:p14="http://schemas.microsoft.com/office/powerpoint/2010/main" val="3175064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151</Words>
  <Application>Microsoft Macintosh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PowerPoint Presentation</vt:lpstr>
    </vt:vector>
  </TitlesOfParts>
  <Company>Rhondda Cynon Taff CBC</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Davies, Bethan</dc:creator>
  <cp:lastModifiedBy>Jane Altham-Watkins</cp:lastModifiedBy>
  <cp:revision>4</cp:revision>
  <dcterms:created xsi:type="dcterms:W3CDTF">2020-05-05T09:20:37Z</dcterms:created>
  <dcterms:modified xsi:type="dcterms:W3CDTF">2020-05-17T18:13:05Z</dcterms:modified>
</cp:coreProperties>
</file>