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4C84-D285-4919-9D2A-B4E5934AE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84476-DFD5-4E3C-98E7-D16D577E6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A9C2F-4F62-4C39-97B4-A07C8F03B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5699C-48A6-4D9D-AE20-60DA1DAD9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86E28-3770-4163-BDA7-83CD14F8E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14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C6D01-3E8B-47FB-A0CD-152E6E7D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7FC73-7D1D-4B0F-B609-144DA1829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9BCFD-B8A2-452E-813F-BC0D9AB47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BA247-26E8-4820-B973-3C91C2A27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D57C1-249D-4286-AE3E-0BF4808C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5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EB0174-4BCF-4CCF-9670-DC8764A46E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D532C-7009-44A1-8F8B-DC4E5F7D6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5C2E0-11FB-4DED-A7C0-4F83A1EA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09AC-23AE-4B93-9C61-30FA26C3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5A600-D3C1-4F9F-9EE0-92D57978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52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F800-D969-4952-97E7-074E54305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259F-FDB4-4213-A0D7-93AAAF77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5750F-A095-44D0-9AE2-F0A4112A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419EC-C683-452F-BCC8-459188133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E3E77-AF8B-4AFE-84B3-B30C30F5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5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8464A-8672-4CF3-8920-BBCA4975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849DCC-D79E-4CC8-A6D0-02E4CD55C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A1BCA-994C-4D67-912A-0060498D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CFE9C-906D-45EA-AC99-36D89E10A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DBF5F-8AD9-4003-829C-CDE5E301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0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2265-4C4E-4937-9E5E-194B26E9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CFFD0-FACA-4551-9B16-D51D2C57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FD7EB7-F02B-446B-811E-D69DE15C6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65BE9-4434-483D-9B16-A297D98D0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F1171-3134-4959-9E0C-60DEB828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09B15-6FF8-4A73-965A-64C9FEFA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597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5524F-E2A7-40A4-AF5D-5093E3480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8E18-19AD-4FE2-B6C3-AF3C4F725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5CCB9-4D11-4477-9958-746D533A5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21BDE-3D1D-4E4C-A6F0-0D6FC47D75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6ACAE-19E8-4181-9EB0-CEE050FC3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CBCC5-BE55-412B-8C0B-9C0CBAF5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DD140-C45B-407A-888A-B5141F04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641234-D6E1-4AF7-BF5E-CC0081BB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3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6E69C-824D-4901-BCB3-68C403B1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4F773-CDEE-4CBA-9081-F0D85601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B3CF2-5B3C-4D2E-A8AB-9F8FA1CE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F462-B500-464A-997D-BD4354B3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7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A322F-CEA3-4EB6-83FC-E2E39084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3E5B72-DB73-42AB-A827-96E76D980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710D8-2778-4D95-9EDD-9D28EF5F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20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F5BE-E126-4E0C-A44B-24EC5845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D0D43-CD76-4F56-AAF7-8891E801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9462C-4223-4E07-93DD-F9D962046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06B70-E634-4660-8086-61EB3B3A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22C072-A3B1-4437-99C1-9A9104A9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C327F-1F3E-4B56-9B0F-3A34B64B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0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8BCA-E3DB-4868-B993-7D1ACF72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26D08D-19A3-4603-A46F-FFB428C8FF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99619-B00F-4BE0-BEC5-186B8CD1C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10E13-1D7A-47C5-A595-135F70250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135C9-9B3E-4674-A1ED-46BC32C39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0F8B9-4572-4BEC-B62C-99CC156F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01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A80D3-2C4F-4871-B6D8-E9834F16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4B695-A519-4A52-9A9A-F0578F556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88158-5857-45C9-983B-57819354E8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A9A37-D68C-42AA-9973-E4DA6115E3E1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1496-8E59-4E11-9DCE-2CF52D904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15C2F-75B9-48DA-AF03-2B5AC30B6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4AFDC-1793-483A-A4EC-D6D4FFD62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png"/><Relationship Id="rId18" Type="http://schemas.openxmlformats.org/officeDocument/2006/relationships/image" Target="../media/image14.jp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jpg"/><Relationship Id="rId12" Type="http://schemas.openxmlformats.org/officeDocument/2006/relationships/image" Target="../media/image10.jpeg"/><Relationship Id="rId17" Type="http://schemas.openxmlformats.org/officeDocument/2006/relationships/image" Target="../media/image13.jpg"/><Relationship Id="rId25" Type="http://schemas.openxmlformats.org/officeDocument/2006/relationships/image" Target="../media/image21.png"/><Relationship Id="rId2" Type="http://schemas.openxmlformats.org/officeDocument/2006/relationships/image" Target="../media/image1.jpg"/><Relationship Id="rId16" Type="http://schemas.openxmlformats.org/officeDocument/2006/relationships/hyperlink" Target="https://www.youtube.com/watch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hyperlink" Target="https://www.google.co.uk/url?sa=i&amp;url=http%3A%2F%2Ftafol.co.uk%2Fen%2Fcampau-cosmig-2-2%2F&amp;psig=AOvVaw1cqCZ9YazZ1A2OgCVOu8W3&amp;ust=1587116483127000&amp;source=images&amp;cd=vfe&amp;ved=0CAIQjRxqFwoTCPDlvebT7OgCFQAAAAAdAAAAABAD" TargetMode="External"/><Relationship Id="rId24" Type="http://schemas.openxmlformats.org/officeDocument/2006/relationships/image" Target="../media/image20.png"/><Relationship Id="rId5" Type="http://schemas.openxmlformats.org/officeDocument/2006/relationships/image" Target="../media/image4.jpg"/><Relationship Id="rId15" Type="http://schemas.openxmlformats.org/officeDocument/2006/relationships/hyperlink" Target="https://www.duolingo.com/course/cy/en/Learn-Welsh-Online" TargetMode="External"/><Relationship Id="rId23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2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bird, swan&#10;&#10;Description automatically generated">
            <a:extLst>
              <a:ext uri="{FF2B5EF4-FFF2-40B4-BE49-F238E27FC236}">
                <a16:creationId xmlns:a16="http://schemas.microsoft.com/office/drawing/2014/main" id="{3D8B246F-A9E9-4292-9045-82BD3CA32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05" y="586560"/>
            <a:ext cx="2959185" cy="1338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D2DF00-2449-4343-82A4-AA972B80D599}"/>
              </a:ext>
            </a:extLst>
          </p:cNvPr>
          <p:cNvSpPr txBox="1"/>
          <p:nvPr/>
        </p:nvSpPr>
        <p:spPr>
          <a:xfrm>
            <a:off x="1463522" y="788464"/>
            <a:ext cx="1198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Gwrando </a:t>
            </a:r>
            <a:r>
              <a:rPr lang="en-GB" sz="1400" b="1" dirty="0" err="1">
                <a:solidFill>
                  <a:schemeClr val="bg1"/>
                </a:solidFill>
              </a:rPr>
              <a:t>ar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gân</a:t>
            </a:r>
            <a:r>
              <a:rPr lang="en-GB" sz="1400" b="1" dirty="0">
                <a:solidFill>
                  <a:schemeClr val="bg1"/>
                </a:solidFill>
              </a:rPr>
              <a:t> o Gymru. </a:t>
            </a:r>
          </a:p>
        </p:txBody>
      </p:sp>
      <p:pic>
        <p:nvPicPr>
          <p:cNvPr id="12" name="Picture 11" descr="A picture containing water, bird, swan&#10;&#10;Description automatically generated">
            <a:extLst>
              <a:ext uri="{FF2B5EF4-FFF2-40B4-BE49-F238E27FC236}">
                <a16:creationId xmlns:a16="http://schemas.microsoft.com/office/drawing/2014/main" id="{E0B9153E-9798-4B56-936C-2FE633F22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6" y="2026132"/>
            <a:ext cx="3372919" cy="1596627"/>
          </a:xfrm>
          <a:prstGeom prst="rect">
            <a:avLst/>
          </a:prstGeom>
        </p:spPr>
      </p:pic>
      <p:pic>
        <p:nvPicPr>
          <p:cNvPr id="13" name="Picture 12" descr="A picture containing water, bird, swan&#10;&#10;Description automatically generated">
            <a:extLst>
              <a:ext uri="{FF2B5EF4-FFF2-40B4-BE49-F238E27FC236}">
                <a16:creationId xmlns:a16="http://schemas.microsoft.com/office/drawing/2014/main" id="{3E09368B-C9EC-49ED-9229-1D37FE861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5" y="3750110"/>
            <a:ext cx="2959185" cy="1388577"/>
          </a:xfrm>
          <a:prstGeom prst="rect">
            <a:avLst/>
          </a:prstGeom>
        </p:spPr>
      </p:pic>
      <p:pic>
        <p:nvPicPr>
          <p:cNvPr id="14" name="Picture 13" descr="A picture containing water, bird, swan&#10;&#10;Description automatically generated">
            <a:extLst>
              <a:ext uri="{FF2B5EF4-FFF2-40B4-BE49-F238E27FC236}">
                <a16:creationId xmlns:a16="http://schemas.microsoft.com/office/drawing/2014/main" id="{D174AABD-1E27-4215-9690-AA513276BD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5" y="5356898"/>
            <a:ext cx="3291513" cy="1321789"/>
          </a:xfrm>
          <a:prstGeom prst="rect">
            <a:avLst/>
          </a:prstGeom>
        </p:spPr>
      </p:pic>
      <p:pic>
        <p:nvPicPr>
          <p:cNvPr id="18" name="Picture 17" descr="A picture containing black&#10;&#10;Description automatically generated">
            <a:extLst>
              <a:ext uri="{FF2B5EF4-FFF2-40B4-BE49-F238E27FC236}">
                <a16:creationId xmlns:a16="http://schemas.microsoft.com/office/drawing/2014/main" id="{08946F8F-FA68-4843-AA85-2F8A89D008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52" y="1216325"/>
            <a:ext cx="984770" cy="591596"/>
          </a:xfrm>
          <a:prstGeom prst="rect">
            <a:avLst/>
          </a:prstGeom>
        </p:spPr>
      </p:pic>
      <p:pic>
        <p:nvPicPr>
          <p:cNvPr id="25" name="Picture 24" descr="A picture containing food, fruit, flower, brush&#10;&#10;Description automatically generated">
            <a:extLst>
              <a:ext uri="{FF2B5EF4-FFF2-40B4-BE49-F238E27FC236}">
                <a16:creationId xmlns:a16="http://schemas.microsoft.com/office/drawing/2014/main" id="{02C365E5-D521-4003-BD71-E9EB2FBAB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19" y="336749"/>
            <a:ext cx="3033123" cy="1743304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F12B1047-99F2-4D0B-80D4-71A63F2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970" y="412899"/>
            <a:ext cx="2959185" cy="1496568"/>
          </a:xfrm>
          <a:prstGeom prst="rect">
            <a:avLst/>
          </a:prstGeom>
        </p:spPr>
      </p:pic>
      <p:pic>
        <p:nvPicPr>
          <p:cNvPr id="33" name="Picture 32" descr="A picture containing weapon, food&#10;&#10;Description automatically generated">
            <a:extLst>
              <a:ext uri="{FF2B5EF4-FFF2-40B4-BE49-F238E27FC236}">
                <a16:creationId xmlns:a16="http://schemas.microsoft.com/office/drawing/2014/main" id="{238989DF-0D4A-4634-928B-14CADD074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617" y="60411"/>
            <a:ext cx="3085383" cy="1979556"/>
          </a:xfrm>
          <a:prstGeom prst="rect">
            <a:avLst/>
          </a:prstGeom>
        </p:spPr>
      </p:pic>
      <p:pic>
        <p:nvPicPr>
          <p:cNvPr id="35" name="Picture 34" descr="A picture containing food, flower&#10;&#10;Description automatically generated">
            <a:extLst>
              <a:ext uri="{FF2B5EF4-FFF2-40B4-BE49-F238E27FC236}">
                <a16:creationId xmlns:a16="http://schemas.microsoft.com/office/drawing/2014/main" id="{8D21E583-2B0C-45B2-A767-7094B57FF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171691" y="3316774"/>
            <a:ext cx="7083015" cy="827577"/>
          </a:xfrm>
          <a:prstGeom prst="rect">
            <a:avLst/>
          </a:prstGeom>
        </p:spPr>
      </p:pic>
      <p:pic>
        <p:nvPicPr>
          <p:cNvPr id="10" name="Picture 9" descr="A picture containing table, flying, street, people&#10;&#10;Description automatically generated">
            <a:extLst>
              <a:ext uri="{FF2B5EF4-FFF2-40B4-BE49-F238E27FC236}">
                <a16:creationId xmlns:a16="http://schemas.microsoft.com/office/drawing/2014/main" id="{FAF854CE-2316-424E-BB57-379910802F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" y="-41444"/>
            <a:ext cx="776008" cy="776008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E54DA18-686D-4E94-A367-8962252DD0A4}"/>
              </a:ext>
            </a:extLst>
          </p:cNvPr>
          <p:cNvSpPr txBox="1"/>
          <p:nvPr/>
        </p:nvSpPr>
        <p:spPr>
          <a:xfrm>
            <a:off x="3953330" y="729511"/>
            <a:ext cx="1946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bg1"/>
                </a:solidFill>
              </a:rPr>
              <a:t>Canu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carioci</a:t>
            </a:r>
            <a:r>
              <a:rPr lang="en-GB" sz="1400" b="1" dirty="0">
                <a:solidFill>
                  <a:schemeClr val="bg1"/>
                </a:solidFill>
              </a:rPr>
              <a:t>.</a:t>
            </a:r>
          </a:p>
          <a:p>
            <a:r>
              <a:rPr lang="en-GB" sz="1400" b="1" dirty="0" err="1">
                <a:solidFill>
                  <a:schemeClr val="bg1"/>
                </a:solidFill>
              </a:rPr>
              <a:t>Canu’r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anthem 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gyda help </a:t>
            </a:r>
            <a:r>
              <a:rPr lang="en-GB" sz="1400" b="1" dirty="0" err="1">
                <a:solidFill>
                  <a:schemeClr val="bg1"/>
                </a:solidFill>
              </a:rPr>
              <a:t>Youtube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50" name="Picture 49" descr="A picture containing food, fruit, flower, brush&#10;&#10;Description automatically generated">
            <a:extLst>
              <a:ext uri="{FF2B5EF4-FFF2-40B4-BE49-F238E27FC236}">
                <a16:creationId xmlns:a16="http://schemas.microsoft.com/office/drawing/2014/main" id="{A57D2A50-D8C3-4A4A-BE1D-7FD94DF01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45" y="5177496"/>
            <a:ext cx="3394182" cy="1743304"/>
          </a:xfrm>
          <a:prstGeom prst="rect">
            <a:avLst/>
          </a:prstGeom>
        </p:spPr>
      </p:pic>
      <p:pic>
        <p:nvPicPr>
          <p:cNvPr id="51" name="Picture 50" descr="A picture containing food, fruit, flower, brush&#10;&#10;Description automatically generated">
            <a:extLst>
              <a:ext uri="{FF2B5EF4-FFF2-40B4-BE49-F238E27FC236}">
                <a16:creationId xmlns:a16="http://schemas.microsoft.com/office/drawing/2014/main" id="{4E467798-27A4-4E4F-8BED-7C937B782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66" y="2007993"/>
            <a:ext cx="3233805" cy="1743304"/>
          </a:xfrm>
          <a:prstGeom prst="rect">
            <a:avLst/>
          </a:prstGeom>
        </p:spPr>
      </p:pic>
      <p:pic>
        <p:nvPicPr>
          <p:cNvPr id="52" name="Picture 51" descr="A picture containing food, fruit, flower, brush&#10;&#10;Description automatically generated">
            <a:extLst>
              <a:ext uri="{FF2B5EF4-FFF2-40B4-BE49-F238E27FC236}">
                <a16:creationId xmlns:a16="http://schemas.microsoft.com/office/drawing/2014/main" id="{398EEE6D-7BEE-47BE-BCF0-93D7EA065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122" y="3608125"/>
            <a:ext cx="3291514" cy="174330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E2EB62F-7BD7-4F71-9B1B-D0A5B6C21158}"/>
              </a:ext>
            </a:extLst>
          </p:cNvPr>
          <p:cNvSpPr txBox="1"/>
          <p:nvPr/>
        </p:nvSpPr>
        <p:spPr>
          <a:xfrm>
            <a:off x="9537040" y="357577"/>
            <a:ext cx="2493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Gwrando </a:t>
            </a:r>
            <a:r>
              <a:rPr lang="en-GB" sz="1400" b="1" dirty="0" err="1"/>
              <a:t>ar</a:t>
            </a:r>
            <a:r>
              <a:rPr lang="en-GB" sz="1400" b="1" dirty="0"/>
              <a:t> </a:t>
            </a:r>
            <a:r>
              <a:rPr lang="en-GB" sz="1400" b="1" dirty="0" err="1"/>
              <a:t>berfformiad</a:t>
            </a:r>
            <a:r>
              <a:rPr lang="en-GB" sz="1400" b="1" dirty="0"/>
              <a:t> Bronwen Lewis</a:t>
            </a:r>
          </a:p>
          <a:p>
            <a:endParaRPr lang="en-GB" sz="1400" b="1" dirty="0"/>
          </a:p>
          <a:p>
            <a:r>
              <a:rPr lang="en-GB" sz="1400" b="1" dirty="0"/>
              <a:t> </a:t>
            </a:r>
          </a:p>
          <a:p>
            <a:r>
              <a:rPr lang="en-GB" sz="1400" b="1" dirty="0"/>
              <a:t>Ysgrifennu tweet                                         yn mynegi barn.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0CD4012-6FF0-49A2-AF3A-88F20464A36B}"/>
              </a:ext>
            </a:extLst>
          </p:cNvPr>
          <p:cNvSpPr txBox="1"/>
          <p:nvPr/>
        </p:nvSpPr>
        <p:spPr>
          <a:xfrm>
            <a:off x="1261302" y="5564547"/>
            <a:ext cx="1418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Ysgrifennu </a:t>
            </a:r>
            <a:r>
              <a:rPr lang="en-GB" sz="1400" dirty="0" err="1">
                <a:solidFill>
                  <a:schemeClr val="bg1"/>
                </a:solidFill>
              </a:rPr>
              <a:t>tecst</a:t>
            </a:r>
            <a:r>
              <a:rPr lang="en-GB" sz="1400" dirty="0">
                <a:solidFill>
                  <a:schemeClr val="bg1"/>
                </a:solidFill>
              </a:rPr>
              <a:t> neu tweet at </a:t>
            </a:r>
            <a:r>
              <a:rPr lang="en-GB" sz="1400" dirty="0" err="1">
                <a:solidFill>
                  <a:schemeClr val="bg1"/>
                </a:solidFill>
              </a:rPr>
              <a:t>ffrind</a:t>
            </a:r>
            <a:r>
              <a:rPr lang="en-GB" sz="1400" dirty="0">
                <a:solidFill>
                  <a:schemeClr val="bg1"/>
                </a:solidFill>
              </a:rPr>
              <a:t> yn Gymraeg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10144F-33C1-458E-9254-C18C6152076E}"/>
              </a:ext>
            </a:extLst>
          </p:cNvPr>
          <p:cNvSpPr txBox="1"/>
          <p:nvPr/>
        </p:nvSpPr>
        <p:spPr>
          <a:xfrm>
            <a:off x="1137871" y="2202827"/>
            <a:ext cx="18408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Chwarae o leiaf 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3 o’r </a:t>
            </a:r>
            <a:r>
              <a:rPr lang="en-GB" sz="1400" b="1" dirty="0" err="1">
                <a:solidFill>
                  <a:schemeClr val="bg1"/>
                </a:solidFill>
              </a:rPr>
              <a:t>planedau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>
                <a:solidFill>
                  <a:schemeClr val="bg1"/>
                </a:solidFill>
              </a:rPr>
              <a:t>Campau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>
                <a:solidFill>
                  <a:schemeClr val="bg1"/>
                </a:solidFill>
              </a:rPr>
              <a:t>Cosmig</a:t>
            </a:r>
            <a:r>
              <a:rPr lang="en-GB" sz="1400" b="1" dirty="0">
                <a:solidFill>
                  <a:schemeClr val="bg1"/>
                </a:solidFill>
              </a:rPr>
              <a:t> 2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(App Store )</a:t>
            </a:r>
          </a:p>
        </p:txBody>
      </p:sp>
      <p:pic>
        <p:nvPicPr>
          <p:cNvPr id="58" name="Picture 57" descr="A close up of a logo&#10;&#10;Description automatically generated">
            <a:extLst>
              <a:ext uri="{FF2B5EF4-FFF2-40B4-BE49-F238E27FC236}">
                <a16:creationId xmlns:a16="http://schemas.microsoft.com/office/drawing/2014/main" id="{E856B8E6-9844-480C-B60D-C63E9D046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99" y="2183840"/>
            <a:ext cx="2959185" cy="1309343"/>
          </a:xfrm>
          <a:prstGeom prst="rect">
            <a:avLst/>
          </a:prstGeom>
        </p:spPr>
      </p:pic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AEBFEC97-EBDC-4850-8741-A0CCED481C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57" y="3758158"/>
            <a:ext cx="2959185" cy="1496568"/>
          </a:xfrm>
          <a:prstGeom prst="rect">
            <a:avLst/>
          </a:prstGeom>
        </p:spPr>
      </p:pic>
      <p:pic>
        <p:nvPicPr>
          <p:cNvPr id="60" name="Picture 59" descr="A close up of a logo&#10;&#10;Description automatically generated">
            <a:extLst>
              <a:ext uri="{FF2B5EF4-FFF2-40B4-BE49-F238E27FC236}">
                <a16:creationId xmlns:a16="http://schemas.microsoft.com/office/drawing/2014/main" id="{B6F3D9A5-CCD8-4739-A238-5B8BE6291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956" y="5361432"/>
            <a:ext cx="2959185" cy="1496568"/>
          </a:xfrm>
          <a:prstGeom prst="rect">
            <a:avLst/>
          </a:prstGeom>
        </p:spPr>
      </p:pic>
      <p:pic>
        <p:nvPicPr>
          <p:cNvPr id="63" name="Picture 62" descr="A picture containing text, food, sign&#10;&#10;Description automatically generated">
            <a:extLst>
              <a:ext uri="{FF2B5EF4-FFF2-40B4-BE49-F238E27FC236}">
                <a16:creationId xmlns:a16="http://schemas.microsoft.com/office/drawing/2014/main" id="{372E1098-21B7-4905-96D3-00119A7687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66" y="2465520"/>
            <a:ext cx="1022192" cy="745981"/>
          </a:xfrm>
          <a:prstGeom prst="rect">
            <a:avLst/>
          </a:prstGeom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66B2330B-0068-49E7-B19B-687C523F9E90}"/>
              </a:ext>
            </a:extLst>
          </p:cNvPr>
          <p:cNvSpPr txBox="1"/>
          <p:nvPr/>
        </p:nvSpPr>
        <p:spPr>
          <a:xfrm>
            <a:off x="6615886" y="2436752"/>
            <a:ext cx="20757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Ateb 4 her </a:t>
            </a:r>
            <a:r>
              <a:rPr lang="en-GB" sz="1400" b="1" dirty="0" err="1"/>
              <a:t>ar</a:t>
            </a:r>
            <a:r>
              <a:rPr lang="en-GB" sz="1400" b="1" dirty="0"/>
              <a:t> </a:t>
            </a:r>
          </a:p>
          <a:p>
            <a:r>
              <a:rPr lang="en-GB" b="1" dirty="0" err="1"/>
              <a:t>Aur</a:t>
            </a:r>
            <a:r>
              <a:rPr lang="en-GB" b="1" dirty="0"/>
              <a:t> am Air</a:t>
            </a:r>
          </a:p>
          <a:p>
            <a:r>
              <a:rPr lang="en-GB" sz="1400" b="1" dirty="0"/>
              <a:t>(App Store)</a:t>
            </a:r>
          </a:p>
        </p:txBody>
      </p:sp>
      <p:pic>
        <p:nvPicPr>
          <p:cNvPr id="49" name="Picture 48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7D2E90C0-22B7-420A-8514-BE99A9976F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980" y="2374698"/>
            <a:ext cx="684686" cy="73946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4F60212-C0AF-4D7F-B572-F387D5DF1CF3}"/>
              </a:ext>
            </a:extLst>
          </p:cNvPr>
          <p:cNvSpPr txBox="1"/>
          <p:nvPr/>
        </p:nvSpPr>
        <p:spPr>
          <a:xfrm>
            <a:off x="4028277" y="2418270"/>
            <a:ext cx="15009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Dysgu Cymraeg </a:t>
            </a:r>
          </a:p>
          <a:p>
            <a:r>
              <a:rPr lang="en-GB" sz="1400" b="1" dirty="0" err="1">
                <a:solidFill>
                  <a:schemeClr val="bg1"/>
                </a:solidFill>
              </a:rPr>
              <a:t>ar</a:t>
            </a:r>
            <a:r>
              <a:rPr lang="en-GB" sz="1400" b="1" dirty="0">
                <a:solidFill>
                  <a:schemeClr val="bg1"/>
                </a:solidFill>
              </a:rPr>
              <a:t> DUOLINGO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am 15 munud</a:t>
            </a:r>
          </a:p>
        </p:txBody>
      </p:sp>
      <p:pic>
        <p:nvPicPr>
          <p:cNvPr id="1028" name="Picture 4" descr="Campau Cosmig 2 | Tafol">
            <a:hlinkClick r:id="rId11"/>
            <a:extLst>
              <a:ext uri="{FF2B5EF4-FFF2-40B4-BE49-F238E27FC236}">
                <a16:creationId xmlns:a16="http://schemas.microsoft.com/office/drawing/2014/main" id="{FB7F5532-CC69-47AA-9A2E-4E12E874C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165" y="2701739"/>
            <a:ext cx="729651" cy="5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E84CE75D-5519-4A49-AD85-53BB292932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260" y="700871"/>
            <a:ext cx="874785" cy="741518"/>
          </a:xfrm>
          <a:prstGeom prst="rect">
            <a:avLst/>
          </a:prstGeom>
        </p:spPr>
      </p:pic>
      <p:pic>
        <p:nvPicPr>
          <p:cNvPr id="1034" name="Picture 1033" descr="A close up of a logo&#10;&#10;Description automatically generated">
            <a:extLst>
              <a:ext uri="{FF2B5EF4-FFF2-40B4-BE49-F238E27FC236}">
                <a16:creationId xmlns:a16="http://schemas.microsoft.com/office/drawing/2014/main" id="{1FAC1995-6642-48FA-8993-DC23EBFD36C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035" y="5825953"/>
            <a:ext cx="813758" cy="813758"/>
          </a:xfrm>
          <a:prstGeom prst="rect">
            <a:avLst/>
          </a:prstGeom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EEC389F-B39C-4175-8D9B-E60C1711C3F6}"/>
              </a:ext>
            </a:extLst>
          </p:cNvPr>
          <p:cNvSpPr/>
          <p:nvPr/>
        </p:nvSpPr>
        <p:spPr>
          <a:xfrm>
            <a:off x="3915769" y="3048922"/>
            <a:ext cx="2042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https://www.duolingo.com/course/</a:t>
            </a:r>
          </a:p>
          <a:p>
            <a:r>
              <a:rPr lang="en-GB" sz="1000" u="sng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cy/en/Learn-Welsh-Online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76" name="Picture 75" descr="A picture containing weapon, food&#10;&#10;Description automatically generated">
            <a:extLst>
              <a:ext uri="{FF2B5EF4-FFF2-40B4-BE49-F238E27FC236}">
                <a16:creationId xmlns:a16="http://schemas.microsoft.com/office/drawing/2014/main" id="{58293251-BFB9-4ED9-80EF-70DE6E5732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18" y="1905241"/>
            <a:ext cx="3085383" cy="1799331"/>
          </a:xfrm>
          <a:prstGeom prst="rect">
            <a:avLst/>
          </a:prstGeom>
        </p:spPr>
      </p:pic>
      <p:pic>
        <p:nvPicPr>
          <p:cNvPr id="77" name="Picture 76" descr="A picture containing weapon, food&#10;&#10;Description automatically generated">
            <a:extLst>
              <a:ext uri="{FF2B5EF4-FFF2-40B4-BE49-F238E27FC236}">
                <a16:creationId xmlns:a16="http://schemas.microsoft.com/office/drawing/2014/main" id="{26BF5823-8564-4DE3-80BC-45B96329F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50" y="3569847"/>
            <a:ext cx="3085383" cy="1799331"/>
          </a:xfrm>
          <a:prstGeom prst="rect">
            <a:avLst/>
          </a:prstGeom>
        </p:spPr>
      </p:pic>
      <p:pic>
        <p:nvPicPr>
          <p:cNvPr id="78" name="Picture 77" descr="A picture containing weapon, food&#10;&#10;Description automatically generated">
            <a:extLst>
              <a:ext uri="{FF2B5EF4-FFF2-40B4-BE49-F238E27FC236}">
                <a16:creationId xmlns:a16="http://schemas.microsoft.com/office/drawing/2014/main" id="{DA89FBA0-34B1-44B9-9496-39D0F9F63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88" y="5254726"/>
            <a:ext cx="3085383" cy="1799331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23A08799-188F-46CD-9637-B5A342D8F0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324" y="1278433"/>
            <a:ext cx="470110" cy="470110"/>
          </a:xfrm>
          <a:prstGeom prst="rect">
            <a:avLst/>
          </a:prstGeom>
        </p:spPr>
      </p:pic>
      <p:sp>
        <p:nvSpPr>
          <p:cNvPr id="1036" name="Rectangle 1035">
            <a:extLst>
              <a:ext uri="{FF2B5EF4-FFF2-40B4-BE49-F238E27FC236}">
                <a16:creationId xmlns:a16="http://schemas.microsoft.com/office/drawing/2014/main" id="{117DD90B-4E12-45FB-A2C3-989490E4BBA1}"/>
              </a:ext>
            </a:extLst>
          </p:cNvPr>
          <p:cNvSpPr/>
          <p:nvPr/>
        </p:nvSpPr>
        <p:spPr>
          <a:xfrm>
            <a:off x="9734987" y="825655"/>
            <a:ext cx="20444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hlinkClick r:id="rId16"/>
              </a:rPr>
              <a:t>https://www.youtube.com/watch</a:t>
            </a:r>
            <a:r>
              <a:rPr lang="en-GB" sz="1000" dirty="0"/>
              <a:t>?</a:t>
            </a:r>
          </a:p>
          <a:p>
            <a:r>
              <a:rPr lang="en-GB" sz="1000" dirty="0">
                <a:solidFill>
                  <a:srgbClr val="0070C0"/>
                </a:solidFill>
              </a:rPr>
              <a:t>v=9P_C9YCfGBE</a:t>
            </a:r>
          </a:p>
          <a:p>
            <a:r>
              <a:rPr lang="en-GB" sz="1000" dirty="0"/>
              <a:t> </a:t>
            </a:r>
          </a:p>
          <a:p>
            <a:endParaRPr lang="en-GB" sz="1000" dirty="0"/>
          </a:p>
          <a:p>
            <a:endParaRPr lang="en-GB" sz="1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37F2F7-A5E9-42C2-9B6D-C652115B57B8}"/>
              </a:ext>
            </a:extLst>
          </p:cNvPr>
          <p:cNvSpPr/>
          <p:nvPr/>
        </p:nvSpPr>
        <p:spPr>
          <a:xfrm>
            <a:off x="746136" y="-4125"/>
            <a:ext cx="30853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HERIAU’R MIS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E4820A-1DB3-43F1-A746-35D0834A07C6}"/>
              </a:ext>
            </a:extLst>
          </p:cNvPr>
          <p:cNvSpPr txBox="1"/>
          <p:nvPr/>
        </p:nvSpPr>
        <p:spPr>
          <a:xfrm>
            <a:off x="6541157" y="700871"/>
            <a:ext cx="2299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Chwilio am 4 person gwahanol </a:t>
            </a:r>
          </a:p>
          <a:p>
            <a:r>
              <a:rPr lang="en-GB" sz="1400" b="1" dirty="0"/>
              <a:t>yn </a:t>
            </a:r>
            <a:r>
              <a:rPr lang="en-GB" sz="1400" b="1" dirty="0" err="1"/>
              <a:t>canu</a:t>
            </a:r>
            <a:r>
              <a:rPr lang="en-GB" sz="1400" b="1" dirty="0"/>
              <a:t> “Calon </a:t>
            </a:r>
            <a:r>
              <a:rPr lang="en-GB" sz="1400" b="1" dirty="0" err="1"/>
              <a:t>Lân</a:t>
            </a:r>
            <a:r>
              <a:rPr lang="en-GB" sz="1400" b="1" dirty="0"/>
              <a:t>” </a:t>
            </a:r>
          </a:p>
          <a:p>
            <a:r>
              <a:rPr lang="en-GB" sz="1400" b="1" dirty="0" err="1"/>
              <a:t>ar</a:t>
            </a:r>
            <a:r>
              <a:rPr lang="en-GB" sz="1400" b="1" dirty="0"/>
              <a:t> YouTube</a:t>
            </a:r>
          </a:p>
        </p:txBody>
      </p:sp>
      <p:pic>
        <p:nvPicPr>
          <p:cNvPr id="15" name="Picture 14" descr="A picture containing umbrella&#10;&#10;Description automatically generated">
            <a:extLst>
              <a:ext uri="{FF2B5EF4-FFF2-40B4-BE49-F238E27FC236}">
                <a16:creationId xmlns:a16="http://schemas.microsoft.com/office/drawing/2014/main" id="{E35C7423-D39D-4C51-8E7A-CAA241D06E4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80" y="951905"/>
            <a:ext cx="631680" cy="58656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15E1EB-56FA-4970-8373-70C3B9F4DF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1202" y="5641342"/>
            <a:ext cx="799395" cy="4796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85D0C7-652E-4183-94C6-4752FA70152F}"/>
              </a:ext>
            </a:extLst>
          </p:cNvPr>
          <p:cNvSpPr txBox="1"/>
          <p:nvPr/>
        </p:nvSpPr>
        <p:spPr>
          <a:xfrm>
            <a:off x="6950329" y="3948227"/>
            <a:ext cx="2095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/>
              <a:t>Gwylio</a:t>
            </a:r>
            <a:r>
              <a:rPr lang="en-GB" sz="1600" b="1" dirty="0"/>
              <a:t> </a:t>
            </a:r>
            <a:r>
              <a:rPr lang="en-GB" sz="1600" b="1" dirty="0" err="1"/>
              <a:t>bwletin</a:t>
            </a:r>
            <a:r>
              <a:rPr lang="en-GB" sz="1600" b="1" dirty="0"/>
              <a:t> </a:t>
            </a:r>
            <a:r>
              <a:rPr lang="en-GB" sz="1600" b="1" dirty="0" err="1"/>
              <a:t>newyddion</a:t>
            </a:r>
            <a:r>
              <a:rPr lang="en-GB" sz="1600" b="1" dirty="0"/>
              <a:t> </a:t>
            </a:r>
            <a:r>
              <a:rPr lang="en-GB" sz="1600" b="1" dirty="0" err="1"/>
              <a:t>ar</a:t>
            </a:r>
            <a:r>
              <a:rPr lang="en-GB" sz="1600" b="1" dirty="0"/>
              <a:t> S4C</a:t>
            </a:r>
          </a:p>
        </p:txBody>
      </p:sp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B7700510-A1E8-4B44-8714-167D0AA5E7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74" y="4575559"/>
            <a:ext cx="1610916" cy="5634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CFB9CC5-60C5-4E92-BE30-9383A702E78F}"/>
              </a:ext>
            </a:extLst>
          </p:cNvPr>
          <p:cNvSpPr txBox="1"/>
          <p:nvPr/>
        </p:nvSpPr>
        <p:spPr>
          <a:xfrm>
            <a:off x="6853148" y="5682289"/>
            <a:ext cx="2290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b="1" dirty="0"/>
          </a:p>
          <a:p>
            <a:endParaRPr lang="en-GB" sz="1600" b="1" dirty="0"/>
          </a:p>
          <a:p>
            <a:pPr algn="ctr"/>
            <a:r>
              <a:rPr lang="en-GB" sz="1600" b="1" dirty="0"/>
              <a:t>Ysgrifennu blog </a:t>
            </a:r>
          </a:p>
          <a:p>
            <a:pPr algn="ctr"/>
            <a:r>
              <a:rPr lang="en-GB" sz="1600" b="1" dirty="0"/>
              <a:t>yn Gymraeg</a:t>
            </a:r>
          </a:p>
        </p:txBody>
      </p: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F5327A78-D6FF-4FA3-8530-4626BC49259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66" y="5442474"/>
            <a:ext cx="2129302" cy="76695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CB67CF5-C132-4DFB-8AC2-B6BF33AF22C2}"/>
              </a:ext>
            </a:extLst>
          </p:cNvPr>
          <p:cNvSpPr txBox="1"/>
          <p:nvPr/>
        </p:nvSpPr>
        <p:spPr>
          <a:xfrm>
            <a:off x="10114481" y="5615782"/>
            <a:ext cx="2244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Ysgrifennu </a:t>
            </a:r>
          </a:p>
          <a:p>
            <a:r>
              <a:rPr lang="en-GB" sz="1600" b="1" dirty="0"/>
              <a:t>llythyr </a:t>
            </a:r>
          </a:p>
          <a:p>
            <a:r>
              <a:rPr lang="en-GB" sz="1600" b="1" dirty="0"/>
              <a:t>o ddiolch </a:t>
            </a:r>
          </a:p>
          <a:p>
            <a:r>
              <a:rPr lang="en-GB" sz="1600" b="1" dirty="0"/>
              <a:t>at </a:t>
            </a:r>
            <a:r>
              <a:rPr lang="en-GB" sz="1600" b="1" dirty="0" err="1"/>
              <a:t>yr</a:t>
            </a:r>
            <a:r>
              <a:rPr lang="en-GB" sz="1600" b="1" dirty="0"/>
              <a:t> NHS</a:t>
            </a:r>
          </a:p>
        </p:txBody>
      </p:sp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0303C935-8918-47D5-BFDE-1AE9B761843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494" y="6111021"/>
            <a:ext cx="745161" cy="58815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DF89F2E-1779-4FAC-AB77-4573CE652A7C}"/>
              </a:ext>
            </a:extLst>
          </p:cNvPr>
          <p:cNvSpPr txBox="1"/>
          <p:nvPr/>
        </p:nvSpPr>
        <p:spPr>
          <a:xfrm>
            <a:off x="4093700" y="5582193"/>
            <a:ext cx="20892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Ysgrifennu nodyn at </a:t>
            </a:r>
            <a:r>
              <a:rPr lang="en-GB" sz="1400" b="1" dirty="0" err="1">
                <a:solidFill>
                  <a:schemeClr val="bg1"/>
                </a:solidFill>
              </a:rPr>
              <a:t>gymydog</a:t>
            </a:r>
            <a:r>
              <a:rPr lang="en-GB" sz="1400" b="1" dirty="0">
                <a:solidFill>
                  <a:schemeClr val="bg1"/>
                </a:solidFill>
              </a:rPr>
              <a:t> (neighbour) yn cynnig help</a:t>
            </a: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CF984D79-2508-4F40-A3C4-F92045C91EE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80" y="6096395"/>
            <a:ext cx="1211998" cy="4552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DA80D24-C278-409E-9825-B2B433CDE2F8}"/>
              </a:ext>
            </a:extLst>
          </p:cNvPr>
          <p:cNvSpPr txBox="1"/>
          <p:nvPr/>
        </p:nvSpPr>
        <p:spPr>
          <a:xfrm>
            <a:off x="10136621" y="2276435"/>
            <a:ext cx="2112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Chwarae </a:t>
            </a:r>
          </a:p>
          <a:p>
            <a:r>
              <a:rPr lang="en-GB" sz="1600" b="1" dirty="0" err="1"/>
              <a:t>gemau’r</a:t>
            </a:r>
            <a:endParaRPr lang="en-GB" sz="1600" b="1" dirty="0"/>
          </a:p>
          <a:p>
            <a:r>
              <a:rPr lang="en-GB" sz="1600" b="1" dirty="0"/>
              <a:t>Ap Iaith.</a:t>
            </a:r>
          </a:p>
          <a:p>
            <a:r>
              <a:rPr lang="en-GB" sz="1600" b="1" dirty="0" err="1"/>
              <a:t>Pob</a:t>
            </a:r>
            <a:r>
              <a:rPr lang="en-GB" sz="1600" b="1" dirty="0"/>
              <a:t> lwc!!</a:t>
            </a:r>
          </a:p>
        </p:txBody>
      </p:sp>
      <p:pic>
        <p:nvPicPr>
          <p:cNvPr id="43" name="Picture 42" descr="A sign on a pole&#10;&#10;Description automatically generated">
            <a:extLst>
              <a:ext uri="{FF2B5EF4-FFF2-40B4-BE49-F238E27FC236}">
                <a16:creationId xmlns:a16="http://schemas.microsoft.com/office/drawing/2014/main" id="{D1E873AF-4C8A-46A9-A292-30B14579480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605" y="2367821"/>
            <a:ext cx="796260" cy="7962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4453B0-32FD-4F7C-99D9-8F6E87CD2352}"/>
              </a:ext>
            </a:extLst>
          </p:cNvPr>
          <p:cNvSpPr txBox="1"/>
          <p:nvPr/>
        </p:nvSpPr>
        <p:spPr>
          <a:xfrm>
            <a:off x="4142724" y="4123256"/>
            <a:ext cx="17933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bg1"/>
                </a:solidFill>
              </a:rPr>
              <a:t>Gwylio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r>
              <a:rPr lang="en-GB" sz="1400" b="1" dirty="0" err="1">
                <a:solidFill>
                  <a:schemeClr val="bg1"/>
                </a:solidFill>
              </a:rPr>
              <a:t>rhaglen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b="1" dirty="0" err="1">
                <a:solidFill>
                  <a:schemeClr val="bg1"/>
                </a:solidFill>
              </a:rPr>
              <a:t>ar</a:t>
            </a:r>
            <a:r>
              <a:rPr lang="en-GB" sz="1400" b="1" dirty="0">
                <a:solidFill>
                  <a:schemeClr val="bg1"/>
                </a:solidFill>
              </a:rPr>
              <a:t> S4C neu 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S4C </a:t>
            </a:r>
            <a:r>
              <a:rPr lang="en-GB" sz="1400" b="1" dirty="0" err="1">
                <a:solidFill>
                  <a:schemeClr val="bg1"/>
                </a:solidFill>
              </a:rPr>
              <a:t>Clic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D1CFFC05-1AD3-4526-AF1B-ABD2DB401FD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534">
            <a:off x="2106450" y="4526772"/>
            <a:ext cx="691551" cy="26248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05AA7C82-56CC-40BC-B7EF-5D201B668E6F}"/>
              </a:ext>
            </a:extLst>
          </p:cNvPr>
          <p:cNvSpPr txBox="1"/>
          <p:nvPr/>
        </p:nvSpPr>
        <p:spPr>
          <a:xfrm>
            <a:off x="1183784" y="3944985"/>
            <a:ext cx="1520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Gwylio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cartwnau</a:t>
            </a:r>
            <a:r>
              <a:rPr lang="en-GB" dirty="0">
                <a:solidFill>
                  <a:schemeClr val="bg1"/>
                </a:solidFill>
              </a:rPr>
              <a:t> </a:t>
            </a:r>
          </a:p>
          <a:p>
            <a:r>
              <a:rPr lang="en-GB" dirty="0" err="1">
                <a:solidFill>
                  <a:schemeClr val="bg1"/>
                </a:solidFill>
              </a:rPr>
              <a:t>ar</a:t>
            </a:r>
            <a:r>
              <a:rPr lang="en-GB" dirty="0">
                <a:solidFill>
                  <a:schemeClr val="bg1"/>
                </a:solidFill>
              </a:rPr>
              <a:t> S4C</a:t>
            </a:r>
          </a:p>
        </p:txBody>
      </p:sp>
      <p:pic>
        <p:nvPicPr>
          <p:cNvPr id="48" name="Picture 47" descr="A close up of a sign&#10;&#10;Description automatically generated">
            <a:extLst>
              <a:ext uri="{FF2B5EF4-FFF2-40B4-BE49-F238E27FC236}">
                <a16:creationId xmlns:a16="http://schemas.microsoft.com/office/drawing/2014/main" id="{AB4E1CEC-76EF-4890-AFB2-88FB29019A3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644" y="4492312"/>
            <a:ext cx="482935" cy="40767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670FA37-CA8B-4E98-8A53-19AD0D15B1C9}"/>
              </a:ext>
            </a:extLst>
          </p:cNvPr>
          <p:cNvSpPr txBox="1"/>
          <p:nvPr/>
        </p:nvSpPr>
        <p:spPr>
          <a:xfrm>
            <a:off x="9981520" y="4075766"/>
            <a:ext cx="221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Gwylio</a:t>
            </a:r>
            <a:r>
              <a:rPr lang="en-GB" sz="1600" b="1" dirty="0"/>
              <a:t> 3 </a:t>
            </a:r>
            <a:r>
              <a:rPr lang="en-GB" sz="1600" b="1" dirty="0" err="1"/>
              <a:t>rhaglen</a:t>
            </a:r>
            <a:r>
              <a:rPr lang="en-GB" sz="1600" b="1" dirty="0"/>
              <a:t> </a:t>
            </a:r>
          </a:p>
          <a:p>
            <a:r>
              <a:rPr lang="en-GB" sz="1600" b="1" dirty="0" err="1"/>
              <a:t>ar</a:t>
            </a:r>
            <a:r>
              <a:rPr lang="en-GB" sz="1600" b="1" dirty="0"/>
              <a:t> S4C mewn </a:t>
            </a:r>
          </a:p>
          <a:p>
            <a:r>
              <a:rPr lang="en-GB" sz="1600" b="1" dirty="0"/>
              <a:t>wythnos</a:t>
            </a:r>
          </a:p>
        </p:txBody>
      </p:sp>
      <p:pic>
        <p:nvPicPr>
          <p:cNvPr id="61" name="Picture 6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43EDE35-96C0-4589-9789-69F5E73DAFB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898" y="4525900"/>
            <a:ext cx="631581" cy="30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4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163</Words>
  <Application>Microsoft Macintosh PowerPoint</Application>
  <PresentationFormat>Widescreen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THOMAS</dc:creator>
  <cp:lastModifiedBy>Jane Altham-Watkins</cp:lastModifiedBy>
  <cp:revision>19</cp:revision>
  <cp:lastPrinted>2020-04-16T08:14:26Z</cp:lastPrinted>
  <dcterms:created xsi:type="dcterms:W3CDTF">2020-04-14T07:22:10Z</dcterms:created>
  <dcterms:modified xsi:type="dcterms:W3CDTF">2020-05-17T18:17:29Z</dcterms:modified>
</cp:coreProperties>
</file>